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notesMasterIdLst>
    <p:notesMasterId r:id="rId20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notesMaster" Target="notesMasters/notesMaster1.xml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jpeg"/><Relationship Id="rId2" Type="http://schemas.openxmlformats.org/officeDocument/2006/relationships/image" Target="../media/image-10-2.jpeg"/><Relationship Id="rId3" Type="http://schemas.openxmlformats.org/officeDocument/2006/relationships/image" Target="../media/image-10-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jpe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jpeg"/><Relationship Id="rId2" Type="http://schemas.openxmlformats.org/officeDocument/2006/relationships/image" Target="../media/image-14-2.jpeg"/><Relationship Id="rId3" Type="http://schemas.openxmlformats.org/officeDocument/2006/relationships/image" Target="../media/image-14-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jpeg"/><Relationship Id="rId2" Type="http://schemas.openxmlformats.org/officeDocument/2006/relationships/image" Target="../media/image-2-2.jpe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jpeg"/><Relationship Id="rId2" Type="http://schemas.openxmlformats.org/officeDocument/2006/relationships/image" Target="../media/image-6-2.jpeg"/><Relationship Id="rId3" Type="http://schemas.openxmlformats.org/officeDocument/2006/relationships/image" Target="../media/image-6-3.jpe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1976438"/>
            <a:ext cx="8001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6000"/>
              </a:lnSpc>
              <a:buNone/>
            </a:pPr>
            <a:r>
              <a:rPr lang="en-US" sz="4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冷库安装步骤</a:t>
            </a:r>
            <a:endParaRPr lang="en-US" sz="4500" dirty="0"/>
          </a:p>
        </p:txBody>
      </p:sp>
      <p:sp>
        <p:nvSpPr>
          <p:cNvPr id="4" name="Text 1"/>
          <p:cNvSpPr/>
          <p:nvPr/>
        </p:nvSpPr>
        <p:spPr>
          <a:xfrm>
            <a:off x="571500" y="2814638"/>
            <a:ext cx="8001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李松文：1320-7250-969</a:t>
            </a: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571500" y="4600575"/>
            <a:ext cx="8001000" cy="16192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275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襄阳市樊城区万洲大道中南市场B3栋27号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224463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Text 1"/>
          <p:cNvSpPr/>
          <p:nvPr/>
        </p:nvSpPr>
        <p:spPr>
          <a:xfrm>
            <a:off x="571500" y="571500"/>
            <a:ext cx="70485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制定安全标准与规范</a:t>
            </a:r>
            <a:endParaRPr lang="en-US" sz="2250" dirty="0"/>
          </a:p>
        </p:txBody>
      </p:sp>
      <p:sp>
        <p:nvSpPr>
          <p:cNvPr id="4" name="Text 2"/>
          <p:cNvSpPr/>
          <p:nvPr/>
        </p:nvSpPr>
        <p:spPr>
          <a:xfrm>
            <a:off x="571500" y="1028700"/>
            <a:ext cx="7048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00"/>
              </a:lnSpc>
              <a:buNone/>
            </a:pPr>
            <a:endParaRPr lang="en-US" sz="15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21429" b="21429"/>
          <a:stretch/>
        </p:blipFill>
        <p:spPr>
          <a:xfrm>
            <a:off x="571500" y="1604963"/>
            <a:ext cx="2667000" cy="152400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71500" y="3128962"/>
            <a:ext cx="2667000" cy="1524000"/>
          </a:xfrm>
          <a:prstGeom prst="rect">
            <a:avLst/>
          </a:prstGeom>
          <a:solidFill>
            <a:srgbClr val="262626"/>
          </a:solidFill>
          <a:ln/>
        </p:spPr>
      </p:sp>
      <p:sp>
        <p:nvSpPr>
          <p:cNvPr id="7" name="Text 4"/>
          <p:cNvSpPr/>
          <p:nvPr/>
        </p:nvSpPr>
        <p:spPr>
          <a:xfrm>
            <a:off x="809625" y="3367088"/>
            <a:ext cx="219075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安全第一原则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809625" y="3619500"/>
            <a:ext cx="2190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确保所有设计符合国际安全标准，预防潜在风险，保障人员与货物安全。</a:t>
            </a:r>
            <a:endParaRPr lang="en-US" sz="90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21429" b="21429"/>
          <a:stretch/>
        </p:blipFill>
        <p:spPr>
          <a:xfrm>
            <a:off x="3238500" y="3128962"/>
            <a:ext cx="2667000" cy="1524000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3238500" y="1604963"/>
            <a:ext cx="2667000" cy="1524000"/>
          </a:xfrm>
          <a:prstGeom prst="rect">
            <a:avLst/>
          </a:prstGeom>
          <a:solidFill>
            <a:srgbClr val="262626"/>
          </a:solidFill>
          <a:ln/>
        </p:spPr>
      </p:sp>
      <p:sp>
        <p:nvSpPr>
          <p:cNvPr id="11" name="Text 7"/>
          <p:cNvSpPr/>
          <p:nvPr/>
        </p:nvSpPr>
        <p:spPr>
          <a:xfrm>
            <a:off x="3476625" y="1843088"/>
            <a:ext cx="219075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规范操作流程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3476625" y="2095500"/>
            <a:ext cx="2190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建立标准化作业程序，明确每一步骤的安全要求，减少人为失误。</a:t>
            </a:r>
            <a:endParaRPr lang="en-US" sz="90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21429" b="21429"/>
          <a:stretch/>
        </p:blipFill>
        <p:spPr>
          <a:xfrm>
            <a:off x="5905500" y="1604963"/>
            <a:ext cx="2667000" cy="1524000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5905500" y="3128962"/>
            <a:ext cx="2667000" cy="1524000"/>
          </a:xfrm>
          <a:prstGeom prst="rect">
            <a:avLst/>
          </a:prstGeom>
          <a:solidFill>
            <a:srgbClr val="262626"/>
          </a:solidFill>
          <a:ln/>
        </p:spPr>
      </p:sp>
      <p:sp>
        <p:nvSpPr>
          <p:cNvPr id="15" name="Text 10"/>
          <p:cNvSpPr/>
          <p:nvPr/>
        </p:nvSpPr>
        <p:spPr>
          <a:xfrm>
            <a:off x="6143625" y="3367088"/>
            <a:ext cx="219075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应急措施规划</a:t>
            </a:r>
            <a:endParaRPr lang="en-US" sz="1200" dirty="0"/>
          </a:p>
        </p:txBody>
      </p:sp>
      <p:sp>
        <p:nvSpPr>
          <p:cNvPr id="16" name="Text 11"/>
          <p:cNvSpPr/>
          <p:nvPr/>
        </p:nvSpPr>
        <p:spPr>
          <a:xfrm>
            <a:off x="6143625" y="3619500"/>
            <a:ext cx="2190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预先设定紧急情况下的应对策略，包括疏散路线与紧急联系机制，增强安全性。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1107281"/>
            <a:ext cx="1428750" cy="1328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463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9000" dirty="0"/>
          </a:p>
        </p:txBody>
      </p:sp>
      <p:sp>
        <p:nvSpPr>
          <p:cNvPr id="4" name="Shape 1"/>
          <p:cNvSpPr/>
          <p:nvPr/>
        </p:nvSpPr>
        <p:spPr>
          <a:xfrm>
            <a:off x="571500" y="2007394"/>
            <a:ext cx="1428750" cy="428625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2121694"/>
            <a:ext cx="47625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安装与调试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571500" y="2636044"/>
            <a:ext cx="4762500" cy="133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我们秉持着专业至上的原则，精心装配每一个部件，确保其完美契合；通过资深工程师的精准调试，让每一台设备都能达到最优性能，从而保障您的生产流程顺畅无阻，实现高效运行，真正做到让您无忧无虑，安心享受科技带来的便捷与高效。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678180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15463" r="15463" t="0" b="0"/>
          <a:stretch/>
        </p:blipFill>
        <p:spPr>
          <a:xfrm>
            <a:off x="0" y="0"/>
            <a:ext cx="3552825" cy="51435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286250" y="571500"/>
            <a:ext cx="428625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安装冷库墙体与隔热材料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4286250" y="1028700"/>
            <a:ext cx="4286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00"/>
              </a:lnSpc>
              <a:buNone/>
            </a:pPr>
            <a:endParaRPr lang="en-US" sz="1500" dirty="0"/>
          </a:p>
        </p:txBody>
      </p:sp>
      <p:sp>
        <p:nvSpPr>
          <p:cNvPr id="6" name="Shape 3"/>
          <p:cNvSpPr/>
          <p:nvPr/>
        </p:nvSpPr>
        <p:spPr>
          <a:xfrm>
            <a:off x="4286250" y="1676400"/>
            <a:ext cx="3810000" cy="4763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4286250" y="1966913"/>
            <a:ext cx="381000" cy="381000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838700" y="2043112"/>
            <a:ext cx="38100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墙体选材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4838700" y="2333625"/>
            <a:ext cx="3810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选用高强度、低导热系数的材料，确保保温效果，减少能耗。</a:t>
            </a:r>
            <a:endParaRPr lang="en-US" sz="900" dirty="0"/>
          </a:p>
        </p:txBody>
      </p:sp>
      <p:sp>
        <p:nvSpPr>
          <p:cNvPr id="10" name="Shape 6"/>
          <p:cNvSpPr/>
          <p:nvPr/>
        </p:nvSpPr>
        <p:spPr>
          <a:xfrm>
            <a:off x="4286250" y="2805113"/>
            <a:ext cx="3810000" cy="4763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pic>
        <p:nvPicPr>
          <p:cNvPr id="11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0" b="0"/>
          <a:stretch/>
        </p:blipFill>
        <p:spPr>
          <a:xfrm>
            <a:off x="4286250" y="3095625"/>
            <a:ext cx="381000" cy="381000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4838700" y="3171825"/>
            <a:ext cx="38100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隔热层铺设</a:t>
            </a:r>
            <a:endParaRPr lang="en-US" sz="1200" dirty="0"/>
          </a:p>
        </p:txBody>
      </p:sp>
      <p:sp>
        <p:nvSpPr>
          <p:cNvPr id="13" name="Text 8"/>
          <p:cNvSpPr/>
          <p:nvPr/>
        </p:nvSpPr>
        <p:spPr>
          <a:xfrm>
            <a:off x="4838700" y="3462337"/>
            <a:ext cx="3810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均匀铺设隔热材料，不留空隙，防止冷桥效应，提升保温性能。</a:t>
            </a:r>
            <a:endParaRPr lang="en-US" sz="900" dirty="0"/>
          </a:p>
        </p:txBody>
      </p:sp>
      <p:sp>
        <p:nvSpPr>
          <p:cNvPr id="14" name="Shape 9"/>
          <p:cNvSpPr/>
          <p:nvPr/>
        </p:nvSpPr>
        <p:spPr>
          <a:xfrm>
            <a:off x="4286250" y="3933825"/>
            <a:ext cx="3810000" cy="4763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pic>
        <p:nvPicPr>
          <p:cNvPr id="15" name="Image 3" descr="preencoded.png">    </p:cNvPr>
          <p:cNvPicPr>
            <a:picLocks noChangeAspect="1"/>
          </p:cNvPicPr>
          <p:nvPr/>
        </p:nvPicPr>
        <p:blipFill>
          <a:blip r:embed="rId4"/>
          <a:srcRect l="0" r="0" t="0" b="0"/>
          <a:stretch/>
        </p:blipFill>
        <p:spPr>
          <a:xfrm>
            <a:off x="4286250" y="4224338"/>
            <a:ext cx="381000" cy="381000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4838700" y="4300538"/>
            <a:ext cx="38100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密封处理</a:t>
            </a:r>
            <a:endParaRPr lang="en-US" sz="1200" dirty="0"/>
          </a:p>
        </p:txBody>
      </p:sp>
      <p:sp>
        <p:nvSpPr>
          <p:cNvPr id="17" name="Text 11"/>
          <p:cNvSpPr/>
          <p:nvPr/>
        </p:nvSpPr>
        <p:spPr>
          <a:xfrm>
            <a:off x="4838700" y="4591050"/>
            <a:ext cx="3810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对墙体接缝处进行密封，防止空气渗透，保持库内温度稳定。</a:t>
            </a:r>
            <a:endParaRPr lang="en-US" sz="900" dirty="0"/>
          </a:p>
        </p:txBody>
      </p:sp>
      <p:sp>
        <p:nvSpPr>
          <p:cNvPr id="18" name="Shape 12"/>
          <p:cNvSpPr/>
          <p:nvPr/>
        </p:nvSpPr>
        <p:spPr>
          <a:xfrm>
            <a:off x="4286250" y="5062538"/>
            <a:ext cx="3810000" cy="4763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pic>
        <p:nvPicPr>
          <p:cNvPr id="19" name="Image 4" descr="preencoded.png">    </p:cNvPr>
          <p:cNvPicPr>
            <a:picLocks noChangeAspect="1"/>
          </p:cNvPicPr>
          <p:nvPr/>
        </p:nvPicPr>
        <p:blipFill>
          <a:blip r:embed="rId5"/>
          <a:srcRect l="0" r="0" t="0" b="0"/>
          <a:stretch/>
        </p:blipFill>
        <p:spPr>
          <a:xfrm>
            <a:off x="4286250" y="5353050"/>
            <a:ext cx="381000" cy="381000"/>
          </a:xfrm>
          <a:prstGeom prst="rect">
            <a:avLst/>
          </a:prstGeom>
        </p:spPr>
      </p:pic>
      <p:sp>
        <p:nvSpPr>
          <p:cNvPr id="20" name="Text 13"/>
          <p:cNvSpPr/>
          <p:nvPr/>
        </p:nvSpPr>
        <p:spPr>
          <a:xfrm>
            <a:off x="4838700" y="5429250"/>
            <a:ext cx="38100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质量检查</a:t>
            </a:r>
            <a:endParaRPr lang="en-US" sz="1200" dirty="0"/>
          </a:p>
        </p:txBody>
      </p:sp>
      <p:sp>
        <p:nvSpPr>
          <p:cNvPr id="21" name="Text 14"/>
          <p:cNvSpPr/>
          <p:nvPr/>
        </p:nvSpPr>
        <p:spPr>
          <a:xfrm>
            <a:off x="4838700" y="5719762"/>
            <a:ext cx="3810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施工后进行全面检查，确保墙体与隔热层无破损，符合设计要求。</a:t>
            </a:r>
            <a:endParaRPr lang="en-US" sz="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571500"/>
            <a:ext cx="80010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安装制冷系统与控制设备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71500" y="1028700"/>
            <a:ext cx="8001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集成冷控系统与智能调控装置</a:t>
            </a: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571500" y="3286125"/>
            <a:ext cx="4763" cy="652463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52487" y="3286125"/>
            <a:ext cx="20955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系统选型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852487" y="3557588"/>
            <a:ext cx="2095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根据冷库容量与温度需求，精确选择制冷机组型号，确保高效节能。</a:t>
            </a:r>
            <a:endParaRPr lang="en-US" sz="900" dirty="0"/>
          </a:p>
        </p:txBody>
      </p:sp>
      <p:sp>
        <p:nvSpPr>
          <p:cNvPr id="8" name="Shape 5"/>
          <p:cNvSpPr/>
          <p:nvPr/>
        </p:nvSpPr>
        <p:spPr>
          <a:xfrm>
            <a:off x="3238500" y="3286125"/>
            <a:ext cx="4763" cy="652463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3519488" y="3286125"/>
            <a:ext cx="20955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设备布局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3519488" y="3557588"/>
            <a:ext cx="2095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合理规划蒸发器、冷凝器等部件位置，优化气流路径，提升冷却效率。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5905500" y="3286125"/>
            <a:ext cx="4763" cy="652463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186488" y="3286125"/>
            <a:ext cx="20955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控制集成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6186488" y="3557588"/>
            <a:ext cx="2095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安装智能控制系统，实现温度自动调节与故障预警，保障运行稳定。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224463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Text 1"/>
          <p:cNvSpPr/>
          <p:nvPr/>
        </p:nvSpPr>
        <p:spPr>
          <a:xfrm>
            <a:off x="571500" y="571500"/>
            <a:ext cx="70485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进行系统调试与性能测试</a:t>
            </a:r>
            <a:endParaRPr lang="en-US" sz="2250" dirty="0"/>
          </a:p>
        </p:txBody>
      </p:sp>
      <p:sp>
        <p:nvSpPr>
          <p:cNvPr id="4" name="Text 2"/>
          <p:cNvSpPr/>
          <p:nvPr/>
        </p:nvSpPr>
        <p:spPr>
          <a:xfrm>
            <a:off x="571500" y="1028700"/>
            <a:ext cx="7048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00"/>
              </a:lnSpc>
              <a:buNone/>
            </a:pPr>
            <a:endParaRPr lang="en-US" sz="15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21429" b="21429"/>
          <a:stretch/>
        </p:blipFill>
        <p:spPr>
          <a:xfrm>
            <a:off x="571500" y="1604963"/>
            <a:ext cx="2667000" cy="152400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71500" y="3128962"/>
            <a:ext cx="2667000" cy="1524000"/>
          </a:xfrm>
          <a:prstGeom prst="rect">
            <a:avLst/>
          </a:prstGeom>
          <a:solidFill>
            <a:srgbClr val="262626"/>
          </a:solidFill>
          <a:ln/>
        </p:spPr>
      </p:sp>
      <p:sp>
        <p:nvSpPr>
          <p:cNvPr id="7" name="Text 4"/>
          <p:cNvSpPr/>
          <p:nvPr/>
        </p:nvSpPr>
        <p:spPr>
          <a:xfrm>
            <a:off x="809625" y="3367088"/>
            <a:ext cx="219075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系统初始化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809625" y="3619500"/>
            <a:ext cx="2190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启动所有设备，检查电路连接，确保系统稳定运行。</a:t>
            </a:r>
            <a:endParaRPr lang="en-US" sz="90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21429" b="21429"/>
          <a:stretch/>
        </p:blipFill>
        <p:spPr>
          <a:xfrm>
            <a:off x="3238500" y="3128962"/>
            <a:ext cx="2667000" cy="1524000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3238500" y="1604963"/>
            <a:ext cx="2667000" cy="1524000"/>
          </a:xfrm>
          <a:prstGeom prst="rect">
            <a:avLst/>
          </a:prstGeom>
          <a:solidFill>
            <a:srgbClr val="262626"/>
          </a:solidFill>
          <a:ln/>
        </p:spPr>
      </p:sp>
      <p:sp>
        <p:nvSpPr>
          <p:cNvPr id="11" name="Text 7"/>
          <p:cNvSpPr/>
          <p:nvPr/>
        </p:nvSpPr>
        <p:spPr>
          <a:xfrm>
            <a:off x="3476625" y="1843088"/>
            <a:ext cx="219075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温度控制测试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3476625" y="2095500"/>
            <a:ext cx="2190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调整设定温度，监控温度变化，验证制冷效率与稳定性。</a:t>
            </a:r>
            <a:endParaRPr lang="en-US" sz="90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21429" b="21429"/>
          <a:stretch/>
        </p:blipFill>
        <p:spPr>
          <a:xfrm>
            <a:off x="5905500" y="1604963"/>
            <a:ext cx="2667000" cy="1524000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5905500" y="3128962"/>
            <a:ext cx="2667000" cy="1524000"/>
          </a:xfrm>
          <a:prstGeom prst="rect">
            <a:avLst/>
          </a:prstGeom>
          <a:solidFill>
            <a:srgbClr val="262626"/>
          </a:solidFill>
          <a:ln/>
        </p:spPr>
      </p:sp>
      <p:sp>
        <p:nvSpPr>
          <p:cNvPr id="15" name="Text 10"/>
          <p:cNvSpPr/>
          <p:nvPr/>
        </p:nvSpPr>
        <p:spPr>
          <a:xfrm>
            <a:off x="6143625" y="3367088"/>
            <a:ext cx="219075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性能评估</a:t>
            </a:r>
            <a:endParaRPr lang="en-US" sz="1200" dirty="0"/>
          </a:p>
        </p:txBody>
      </p:sp>
      <p:sp>
        <p:nvSpPr>
          <p:cNvPr id="16" name="Text 11"/>
          <p:cNvSpPr/>
          <p:nvPr/>
        </p:nvSpPr>
        <p:spPr>
          <a:xfrm>
            <a:off x="6143625" y="3619500"/>
            <a:ext cx="2190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记录能耗数据，分析系统性能，确保符合预期标准。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1440656"/>
            <a:ext cx="1428750" cy="1328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463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04</a:t>
            </a:r>
            <a:endParaRPr lang="en-US" sz="9000" dirty="0"/>
          </a:p>
        </p:txBody>
      </p:sp>
      <p:sp>
        <p:nvSpPr>
          <p:cNvPr id="4" name="Shape 1"/>
          <p:cNvSpPr/>
          <p:nvPr/>
        </p:nvSpPr>
        <p:spPr>
          <a:xfrm>
            <a:off x="571500" y="2340769"/>
            <a:ext cx="1428750" cy="428625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2455069"/>
            <a:ext cx="47625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品质检验，持续呵护，确保卓越性能。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571500" y="3369469"/>
            <a:ext cx="4762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00"/>
              </a:lnSpc>
              <a:buNone/>
            </a:pP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571500"/>
            <a:ext cx="80010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组织专业团队进行验收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71500" y="1028700"/>
            <a:ext cx="8001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00"/>
              </a:lnSpc>
              <a:buNone/>
            </a:pP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571500" y="3286125"/>
            <a:ext cx="4763" cy="652463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52487" y="3286125"/>
            <a:ext cx="20955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团队构成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852487" y="3557588"/>
            <a:ext cx="2095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组建跨部门专家小组，涵盖工程、制冷、安全等领域，确保验收全面性。</a:t>
            </a:r>
            <a:endParaRPr lang="en-US" sz="900" dirty="0"/>
          </a:p>
        </p:txBody>
      </p:sp>
      <p:sp>
        <p:nvSpPr>
          <p:cNvPr id="8" name="Shape 5"/>
          <p:cNvSpPr/>
          <p:nvPr/>
        </p:nvSpPr>
        <p:spPr>
          <a:xfrm>
            <a:off x="3238500" y="3286125"/>
            <a:ext cx="4763" cy="652463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3519488" y="3286125"/>
            <a:ext cx="20955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验收标准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3519488" y="3557588"/>
            <a:ext cx="2095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依据行业规范与项目要求，制定详细验收清单，检查每一环节。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5905500" y="3286125"/>
            <a:ext cx="4763" cy="652463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186488" y="3286125"/>
            <a:ext cx="20955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现场检验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6186488" y="3557588"/>
            <a:ext cx="2095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实地检测冷库性能，验证制冷效果、电气安全及整体运行稳定性。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21970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33333" b="33333"/>
          <a:stretch/>
        </p:blipFill>
        <p:spPr>
          <a:xfrm>
            <a:off x="571500" y="571500"/>
            <a:ext cx="8001000" cy="2667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3524250"/>
            <a:ext cx="2667000" cy="80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培训操作人员使用与维护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4381500"/>
            <a:ext cx="2667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00"/>
              </a:lnSpc>
              <a:buNone/>
            </a:pP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4000500" y="3524250"/>
            <a:ext cx="45720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深入解析冷库作业步骤，强化员工日常操作技能，精通紧急状况应对策略，保障运营安全无虞。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1947863"/>
            <a:ext cx="8001000" cy="76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6000"/>
              </a:lnSpc>
              <a:buNone/>
            </a:pPr>
            <a:r>
              <a:rPr lang="en-US" sz="4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湖北冰峰冷暖设备有限公司</a:t>
            </a:r>
            <a:endParaRPr lang="en-US" sz="4500" dirty="0"/>
          </a:p>
        </p:txBody>
      </p:sp>
      <p:sp>
        <p:nvSpPr>
          <p:cNvPr id="4" name="Text 1"/>
          <p:cNvSpPr/>
          <p:nvPr/>
        </p:nvSpPr>
        <p:spPr>
          <a:xfrm>
            <a:off x="571500" y="2786063"/>
            <a:ext cx="8001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2100"/>
              </a:lnSpc>
              <a:buNone/>
            </a:pPr>
            <a:endParaRPr lang="en-US" sz="1500" dirty="0"/>
          </a:p>
        </p:txBody>
      </p:sp>
      <p:sp>
        <p:nvSpPr>
          <p:cNvPr id="5" name="Text 2"/>
          <p:cNvSpPr/>
          <p:nvPr/>
        </p:nvSpPr>
        <p:spPr>
          <a:xfrm>
            <a:off x="571500" y="4543425"/>
            <a:ext cx="8001000" cy="2190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ctr" indent="0" marL="0">
              <a:lnSpc>
                <a:spcPts val="1725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联系方式 13207250969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0" y="0"/>
            <a:ext cx="2952750" cy="51435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571500" y="3433763"/>
            <a:ext cx="1857375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5250"/>
              </a:lnSpc>
              <a:buNone/>
            </a:pPr>
            <a:r>
              <a:rPr lang="en-US" sz="37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content</a:t>
            </a:r>
            <a:endParaRPr lang="en-US" sz="3750" dirty="0"/>
          </a:p>
        </p:txBody>
      </p:sp>
      <p:sp>
        <p:nvSpPr>
          <p:cNvPr id="6" name="Text 2"/>
          <p:cNvSpPr/>
          <p:nvPr/>
        </p:nvSpPr>
        <p:spPr>
          <a:xfrm>
            <a:off x="571500" y="4176713"/>
            <a:ext cx="180975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目录</a:t>
            </a:r>
            <a:endParaRPr lang="en-US" sz="2250" dirty="0"/>
          </a:p>
        </p:txBody>
      </p:sp>
      <p:sp>
        <p:nvSpPr>
          <p:cNvPr id="7" name="Text 3"/>
          <p:cNvSpPr/>
          <p:nvPr/>
        </p:nvSpPr>
        <p:spPr>
          <a:xfrm>
            <a:off x="3524250" y="1302544"/>
            <a:ext cx="35242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038"/>
              </a:lnSpc>
              <a:buNone/>
            </a:pPr>
            <a:r>
              <a:rPr lang="en-US" sz="1875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1875" dirty="0"/>
          </a:p>
        </p:txBody>
      </p:sp>
      <p:sp>
        <p:nvSpPr>
          <p:cNvPr id="8" name="Text 4"/>
          <p:cNvSpPr/>
          <p:nvPr/>
        </p:nvSpPr>
        <p:spPr>
          <a:xfrm>
            <a:off x="3990975" y="1373981"/>
            <a:ext cx="45815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规划与准备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3990975" y="1621631"/>
            <a:ext cx="45815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0" name="Text 6"/>
          <p:cNvSpPr/>
          <p:nvPr/>
        </p:nvSpPr>
        <p:spPr>
          <a:xfrm>
            <a:off x="3524250" y="1931194"/>
            <a:ext cx="35242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038"/>
              </a:lnSpc>
              <a:buNone/>
            </a:pPr>
            <a:r>
              <a:rPr lang="en-US" sz="1875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1875" dirty="0"/>
          </a:p>
        </p:txBody>
      </p:sp>
      <p:sp>
        <p:nvSpPr>
          <p:cNvPr id="11" name="Text 7"/>
          <p:cNvSpPr/>
          <p:nvPr/>
        </p:nvSpPr>
        <p:spPr>
          <a:xfrm>
            <a:off x="3990975" y="2002631"/>
            <a:ext cx="45815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设计与采购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3990975" y="2250281"/>
            <a:ext cx="45815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3524250" y="2559844"/>
            <a:ext cx="35242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038"/>
              </a:lnSpc>
              <a:buNone/>
            </a:pPr>
            <a:r>
              <a:rPr lang="en-US" sz="1875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03</a:t>
            </a:r>
            <a:endParaRPr lang="en-US" sz="1875" dirty="0"/>
          </a:p>
        </p:txBody>
      </p:sp>
      <p:sp>
        <p:nvSpPr>
          <p:cNvPr id="14" name="Text 10"/>
          <p:cNvSpPr/>
          <p:nvPr/>
        </p:nvSpPr>
        <p:spPr>
          <a:xfrm>
            <a:off x="3990975" y="2631281"/>
            <a:ext cx="45815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安装与调试</a:t>
            </a:r>
            <a:endParaRPr lang="en-US" sz="1200" dirty="0"/>
          </a:p>
        </p:txBody>
      </p:sp>
      <p:sp>
        <p:nvSpPr>
          <p:cNvPr id="15" name="Text 11"/>
          <p:cNvSpPr/>
          <p:nvPr/>
        </p:nvSpPr>
        <p:spPr>
          <a:xfrm>
            <a:off x="3990975" y="2878931"/>
            <a:ext cx="45815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050" dirty="0"/>
          </a:p>
        </p:txBody>
      </p:sp>
      <p:sp>
        <p:nvSpPr>
          <p:cNvPr id="16" name="Text 12"/>
          <p:cNvSpPr/>
          <p:nvPr/>
        </p:nvSpPr>
        <p:spPr>
          <a:xfrm>
            <a:off x="3524250" y="3188494"/>
            <a:ext cx="352425" cy="333375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038"/>
              </a:lnSpc>
              <a:buNone/>
            </a:pPr>
            <a:r>
              <a:rPr lang="en-US" sz="1875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04</a:t>
            </a:r>
            <a:endParaRPr lang="en-US" sz="1875" dirty="0"/>
          </a:p>
        </p:txBody>
      </p:sp>
      <p:sp>
        <p:nvSpPr>
          <p:cNvPr id="17" name="Text 13"/>
          <p:cNvSpPr/>
          <p:nvPr/>
        </p:nvSpPr>
        <p:spPr>
          <a:xfrm>
            <a:off x="3990975" y="3259931"/>
            <a:ext cx="45815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验收与维护</a:t>
            </a:r>
            <a:endParaRPr lang="en-US" sz="1200" dirty="0"/>
          </a:p>
        </p:txBody>
      </p:sp>
      <p:sp>
        <p:nvSpPr>
          <p:cNvPr id="18" name="Text 14"/>
          <p:cNvSpPr/>
          <p:nvPr/>
        </p:nvSpPr>
        <p:spPr>
          <a:xfrm>
            <a:off x="3990975" y="3507581"/>
            <a:ext cx="4581525" cy="2095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50"/>
              </a:lnSpc>
              <a:buNone/>
            </a:pP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973931"/>
            <a:ext cx="1428750" cy="1328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463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01</a:t>
            </a:r>
            <a:endParaRPr lang="en-US" sz="9000" dirty="0"/>
          </a:p>
        </p:txBody>
      </p:sp>
      <p:sp>
        <p:nvSpPr>
          <p:cNvPr id="4" name="Shape 1"/>
          <p:cNvSpPr/>
          <p:nvPr/>
        </p:nvSpPr>
        <p:spPr>
          <a:xfrm>
            <a:off x="571500" y="1874044"/>
            <a:ext cx="1428750" cy="428625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1988344"/>
            <a:ext cx="47625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规划与准备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571500" y="2502694"/>
            <a:ext cx="4762500" cy="160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精心策划，周密筹备，每一步都承载着对未来的期许与承诺，让梦想在现实中生根发芽。细致入微的规划，是成功的蓝图；充分的准备，是前行的底气。在这个过程中，我们不仅积累知识，更磨砺意志，学会在挑战中寻找机遇，在变化中把握方向。规划与准备，是智慧与勇气的双重展现，让我们在追求卓越的路上，更加坚定自信。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571500"/>
            <a:ext cx="80010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确定冷库需求与规格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71500" y="1028700"/>
            <a:ext cx="8001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00"/>
              </a:lnSpc>
              <a:buNone/>
            </a:pP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571500" y="3286125"/>
            <a:ext cx="4763" cy="652463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52487" y="3286125"/>
            <a:ext cx="20955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需求分析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852487" y="3557588"/>
            <a:ext cx="2095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明确存储类型、容量需求，考虑未来扩展性。</a:t>
            </a:r>
            <a:endParaRPr lang="en-US" sz="900" dirty="0"/>
          </a:p>
        </p:txBody>
      </p:sp>
      <p:sp>
        <p:nvSpPr>
          <p:cNvPr id="8" name="Shape 5"/>
          <p:cNvSpPr/>
          <p:nvPr/>
        </p:nvSpPr>
        <p:spPr>
          <a:xfrm>
            <a:off x="3238500" y="3286125"/>
            <a:ext cx="4763" cy="652463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3519488" y="3286125"/>
            <a:ext cx="20955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温度设定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3519488" y="3557588"/>
            <a:ext cx="2095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根据储存物品确定最佳温度范围，保障品质。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5905500" y="3286125"/>
            <a:ext cx="4763" cy="652463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186488" y="3286125"/>
            <a:ext cx="20955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规格确认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6186488" y="3557588"/>
            <a:ext cx="2095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精确测量空间尺寸，确保结构稳固与效率。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33333" b="33333"/>
          <a:stretch/>
        </p:blipFill>
        <p:spPr>
          <a:xfrm>
            <a:off x="571500" y="571500"/>
            <a:ext cx="8001000" cy="266700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3524250"/>
            <a:ext cx="26670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选择合适的安装位置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3981450"/>
            <a:ext cx="2667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00"/>
              </a:lnSpc>
              <a:buNone/>
            </a:pP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4000500" y="3524250"/>
            <a:ext cx="457200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确保位置远离污染源，保持空气清洁，利于食品保存。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224463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3" name="Text 1"/>
          <p:cNvSpPr/>
          <p:nvPr/>
        </p:nvSpPr>
        <p:spPr>
          <a:xfrm>
            <a:off x="571500" y="571500"/>
            <a:ext cx="70485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评估电力需求与供应情况</a:t>
            </a:r>
            <a:endParaRPr lang="en-US" sz="2250" dirty="0"/>
          </a:p>
        </p:txBody>
      </p:sp>
      <p:sp>
        <p:nvSpPr>
          <p:cNvPr id="4" name="Text 2"/>
          <p:cNvSpPr/>
          <p:nvPr/>
        </p:nvSpPr>
        <p:spPr>
          <a:xfrm>
            <a:off x="571500" y="1028700"/>
            <a:ext cx="70485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00"/>
              </a:lnSpc>
              <a:buNone/>
            </a:pPr>
            <a:endParaRPr lang="en-US" sz="1500" dirty="0"/>
          </a:p>
        </p:txBody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21429" b="21429"/>
          <a:stretch/>
        </p:blipFill>
        <p:spPr>
          <a:xfrm>
            <a:off x="571500" y="1604963"/>
            <a:ext cx="2667000" cy="1524000"/>
          </a:xfrm>
          <a:prstGeom prst="rect">
            <a:avLst/>
          </a:prstGeom>
        </p:spPr>
      </p:pic>
      <p:sp>
        <p:nvSpPr>
          <p:cNvPr id="6" name="Shape 3"/>
          <p:cNvSpPr/>
          <p:nvPr/>
        </p:nvSpPr>
        <p:spPr>
          <a:xfrm>
            <a:off x="571500" y="3128962"/>
            <a:ext cx="2667000" cy="1524000"/>
          </a:xfrm>
          <a:prstGeom prst="rect">
            <a:avLst/>
          </a:prstGeom>
          <a:solidFill>
            <a:srgbClr val="262626"/>
          </a:solidFill>
          <a:ln/>
        </p:spPr>
      </p:sp>
      <p:sp>
        <p:nvSpPr>
          <p:cNvPr id="7" name="Text 4"/>
          <p:cNvSpPr/>
          <p:nvPr/>
        </p:nvSpPr>
        <p:spPr>
          <a:xfrm>
            <a:off x="809625" y="3367088"/>
            <a:ext cx="219075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电力需求分析</a:t>
            </a:r>
            <a:endParaRPr lang="en-US" sz="1200" dirty="0"/>
          </a:p>
        </p:txBody>
      </p:sp>
      <p:sp>
        <p:nvSpPr>
          <p:cNvPr id="8" name="Text 5"/>
          <p:cNvSpPr/>
          <p:nvPr/>
        </p:nvSpPr>
        <p:spPr>
          <a:xfrm>
            <a:off x="809625" y="3619500"/>
            <a:ext cx="2190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详细计算冷库运行所需总功率，考虑压缩机、照明、控制系统等设备的能耗。</a:t>
            </a:r>
            <a:endParaRPr lang="en-US" sz="900" dirty="0"/>
          </a:p>
        </p:txBody>
      </p:sp>
      <p:pic>
        <p:nvPicPr>
          <p:cNvPr id="9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21429" b="21429"/>
          <a:stretch/>
        </p:blipFill>
        <p:spPr>
          <a:xfrm>
            <a:off x="3238500" y="3128962"/>
            <a:ext cx="2667000" cy="1524000"/>
          </a:xfrm>
          <a:prstGeom prst="rect">
            <a:avLst/>
          </a:prstGeom>
        </p:spPr>
      </p:pic>
      <p:sp>
        <p:nvSpPr>
          <p:cNvPr id="10" name="Shape 6"/>
          <p:cNvSpPr/>
          <p:nvPr/>
        </p:nvSpPr>
        <p:spPr>
          <a:xfrm>
            <a:off x="3238500" y="1604963"/>
            <a:ext cx="2667000" cy="1524000"/>
          </a:xfrm>
          <a:prstGeom prst="rect">
            <a:avLst/>
          </a:prstGeom>
          <a:solidFill>
            <a:srgbClr val="262626"/>
          </a:solidFill>
          <a:ln/>
        </p:spPr>
      </p:sp>
      <p:sp>
        <p:nvSpPr>
          <p:cNvPr id="11" name="Text 7"/>
          <p:cNvSpPr/>
          <p:nvPr/>
        </p:nvSpPr>
        <p:spPr>
          <a:xfrm>
            <a:off x="3476625" y="1843088"/>
            <a:ext cx="219075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供电稳定性确认</a:t>
            </a:r>
            <a:endParaRPr lang="en-US" sz="1200" dirty="0"/>
          </a:p>
        </p:txBody>
      </p:sp>
      <p:sp>
        <p:nvSpPr>
          <p:cNvPr id="12" name="Text 8"/>
          <p:cNvSpPr/>
          <p:nvPr/>
        </p:nvSpPr>
        <p:spPr>
          <a:xfrm>
            <a:off x="3476625" y="2095500"/>
            <a:ext cx="2190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检查当地电网是否稳定，必要时配置备用电源，如发电机或不间断电源系统。</a:t>
            </a:r>
            <a:endParaRPr lang="en-US" sz="900" dirty="0"/>
          </a:p>
        </p:txBody>
      </p:sp>
      <p:pic>
        <p:nvPicPr>
          <p:cNvPr id="13" name="Image 2" descr="preencoded.png">    </p:cNvPr>
          <p:cNvPicPr>
            <a:picLocks noChangeAspect="1"/>
          </p:cNvPicPr>
          <p:nvPr/>
        </p:nvPicPr>
        <p:blipFill>
          <a:blip r:embed="rId3"/>
          <a:srcRect l="0" r="0" t="21429" b="21429"/>
          <a:stretch/>
        </p:blipFill>
        <p:spPr>
          <a:xfrm>
            <a:off x="5905500" y="1604963"/>
            <a:ext cx="2667000" cy="1524000"/>
          </a:xfrm>
          <a:prstGeom prst="rect">
            <a:avLst/>
          </a:prstGeom>
        </p:spPr>
      </p:pic>
      <p:sp>
        <p:nvSpPr>
          <p:cNvPr id="14" name="Shape 9"/>
          <p:cNvSpPr/>
          <p:nvPr/>
        </p:nvSpPr>
        <p:spPr>
          <a:xfrm>
            <a:off x="5905500" y="3128962"/>
            <a:ext cx="2667000" cy="1524000"/>
          </a:xfrm>
          <a:prstGeom prst="rect">
            <a:avLst/>
          </a:prstGeom>
          <a:solidFill>
            <a:srgbClr val="262626"/>
          </a:solidFill>
          <a:ln/>
        </p:spPr>
      </p:sp>
      <p:sp>
        <p:nvSpPr>
          <p:cNvPr id="15" name="Text 10"/>
          <p:cNvSpPr/>
          <p:nvPr/>
        </p:nvSpPr>
        <p:spPr>
          <a:xfrm>
            <a:off x="6143625" y="3367088"/>
            <a:ext cx="219075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电力线路规划</a:t>
            </a:r>
            <a:endParaRPr lang="en-US" sz="1200" dirty="0"/>
          </a:p>
        </p:txBody>
      </p:sp>
      <p:sp>
        <p:nvSpPr>
          <p:cNvPr id="16" name="Text 11"/>
          <p:cNvSpPr/>
          <p:nvPr/>
        </p:nvSpPr>
        <p:spPr>
          <a:xfrm>
            <a:off x="6143625" y="3619500"/>
            <a:ext cx="219075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设计专用电路，确保电力直接、高效地输送到冷库，减少能量损耗。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1240631"/>
            <a:ext cx="1428750" cy="1328738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0463"/>
              </a:lnSpc>
              <a:buNone/>
            </a:pPr>
            <a:r>
              <a:rPr lang="en-US" sz="90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02</a:t>
            </a:r>
            <a:endParaRPr lang="en-US" sz="9000" dirty="0"/>
          </a:p>
        </p:txBody>
      </p:sp>
      <p:sp>
        <p:nvSpPr>
          <p:cNvPr id="4" name="Shape 1"/>
          <p:cNvSpPr/>
          <p:nvPr/>
        </p:nvSpPr>
        <p:spPr>
          <a:xfrm>
            <a:off x="571500" y="2140744"/>
            <a:ext cx="1428750" cy="428625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5" name="Text 2"/>
          <p:cNvSpPr/>
          <p:nvPr/>
        </p:nvSpPr>
        <p:spPr>
          <a:xfrm>
            <a:off x="571500" y="2255044"/>
            <a:ext cx="47625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设计与采购</a:t>
            </a:r>
            <a:endParaRPr lang="en-US" sz="2250" dirty="0"/>
          </a:p>
        </p:txBody>
      </p:sp>
      <p:sp>
        <p:nvSpPr>
          <p:cNvPr id="6" name="Text 3"/>
          <p:cNvSpPr/>
          <p:nvPr/>
        </p:nvSpPr>
        <p:spPr>
          <a:xfrm>
            <a:off x="571500" y="2769394"/>
            <a:ext cx="4762500" cy="10668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设计与采购，是产品诞生的双翼，设计赋予产品灵魂与美感，采购则确保创意得以实现的物质基础，两者相辅相成，共同推动着从概念到实物的转化过程，是现代商业运作中不可或缺的关键环节。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571500" y="571500"/>
            <a:ext cx="800100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设计冷库结构与布局</a:t>
            </a:r>
            <a:endParaRPr lang="en-US" sz="2250" dirty="0"/>
          </a:p>
        </p:txBody>
      </p:sp>
      <p:sp>
        <p:nvSpPr>
          <p:cNvPr id="4" name="Text 1"/>
          <p:cNvSpPr/>
          <p:nvPr/>
        </p:nvSpPr>
        <p:spPr>
          <a:xfrm>
            <a:off x="571500" y="1028700"/>
            <a:ext cx="800100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00"/>
              </a:lnSpc>
              <a:buNone/>
            </a:pPr>
            <a:endParaRPr lang="en-US" sz="1500" dirty="0"/>
          </a:p>
        </p:txBody>
      </p:sp>
      <p:sp>
        <p:nvSpPr>
          <p:cNvPr id="5" name="Shape 2"/>
          <p:cNvSpPr/>
          <p:nvPr/>
        </p:nvSpPr>
        <p:spPr>
          <a:xfrm>
            <a:off x="571500" y="3286125"/>
            <a:ext cx="4763" cy="652463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6" name="Text 3"/>
          <p:cNvSpPr/>
          <p:nvPr/>
        </p:nvSpPr>
        <p:spPr>
          <a:xfrm>
            <a:off x="852487" y="3286125"/>
            <a:ext cx="20955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空间规划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852487" y="3557588"/>
            <a:ext cx="2095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合理规划存储区域，确保货物流通顺畅，同时预留足够空间给制冷设备和通道。</a:t>
            </a:r>
            <a:endParaRPr lang="en-US" sz="900" dirty="0"/>
          </a:p>
        </p:txBody>
      </p:sp>
      <p:sp>
        <p:nvSpPr>
          <p:cNvPr id="8" name="Shape 5"/>
          <p:cNvSpPr/>
          <p:nvPr/>
        </p:nvSpPr>
        <p:spPr>
          <a:xfrm>
            <a:off x="3238500" y="3286125"/>
            <a:ext cx="4763" cy="652463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3519488" y="3286125"/>
            <a:ext cx="20955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温度分区</a:t>
            </a:r>
            <a:endParaRPr lang="en-US" sz="1200" dirty="0"/>
          </a:p>
        </p:txBody>
      </p:sp>
      <p:sp>
        <p:nvSpPr>
          <p:cNvPr id="10" name="Text 7"/>
          <p:cNvSpPr/>
          <p:nvPr/>
        </p:nvSpPr>
        <p:spPr>
          <a:xfrm>
            <a:off x="3519488" y="3557588"/>
            <a:ext cx="2095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根据储存物品的温度需求，设计多温区结构，提高能源效率和货物保存质量。</a:t>
            </a:r>
            <a:endParaRPr lang="en-US" sz="900" dirty="0"/>
          </a:p>
        </p:txBody>
      </p:sp>
      <p:sp>
        <p:nvSpPr>
          <p:cNvPr id="11" name="Shape 8"/>
          <p:cNvSpPr/>
          <p:nvPr/>
        </p:nvSpPr>
        <p:spPr>
          <a:xfrm>
            <a:off x="5905500" y="3286125"/>
            <a:ext cx="4763" cy="652463"/>
          </a:xfrm>
          <a:prstGeom prst="rect">
            <a:avLst/>
          </a:prstGeom>
          <a:solidFill>
            <a:srgbClr val="FFFFFF">
              <a:alpha val="40000"/>
            </a:srgbClr>
          </a:solidFill>
          <a:ln/>
        </p:spPr>
      </p:sp>
      <p:sp>
        <p:nvSpPr>
          <p:cNvPr id="12" name="Text 9"/>
          <p:cNvSpPr/>
          <p:nvPr/>
        </p:nvSpPr>
        <p:spPr>
          <a:xfrm>
            <a:off x="6186488" y="3286125"/>
            <a:ext cx="209550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安全考量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6186488" y="3557588"/>
            <a:ext cx="2095500" cy="38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布局时考虑紧急出口和消防设施的可达性，确保人员安全和应急响应迅速有效。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505450"/>
          </a:xfrm>
          <a:prstGeom prst="rect">
            <a:avLst/>
          </a:prstGeom>
          <a:solidFill>
            <a:srgbClr val="000000"/>
          </a:solidFill>
          <a:ln/>
        </p:spPr>
      </p:sp>
      <p:pic>
        <p:nvPicPr>
          <p:cNvPr id="3" name="Image 0" descr="preencoded.png">    </p:cNvPr>
          <p:cNvPicPr>
            <a:picLocks noChangeAspect="1"/>
          </p:cNvPicPr>
          <p:nvPr/>
        </p:nvPicPr>
        <p:blipFill>
          <a:blip r:embed="rId1"/>
          <a:srcRect l="18166" r="18166" t="0" b="0"/>
          <a:stretch/>
        </p:blipFill>
        <p:spPr>
          <a:xfrm>
            <a:off x="5067300" y="0"/>
            <a:ext cx="3505200" cy="5505450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71500" y="571500"/>
            <a:ext cx="3905250" cy="40005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3150"/>
              </a:lnSpc>
              <a:buNone/>
            </a:pPr>
            <a:r>
              <a:rPr lang="en-US" sz="225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选购制冷设备及配件</a:t>
            </a:r>
            <a:endParaRPr lang="en-US" sz="2250" dirty="0"/>
          </a:p>
        </p:txBody>
      </p:sp>
      <p:sp>
        <p:nvSpPr>
          <p:cNvPr id="5" name="Text 2"/>
          <p:cNvSpPr/>
          <p:nvPr/>
        </p:nvSpPr>
        <p:spPr>
          <a:xfrm>
            <a:off x="571500" y="1028700"/>
            <a:ext cx="3905250" cy="2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2100"/>
              </a:lnSpc>
              <a:buNone/>
            </a:pPr>
            <a:endParaRPr lang="en-US" sz="1500" dirty="0"/>
          </a:p>
        </p:txBody>
      </p:sp>
      <p:sp>
        <p:nvSpPr>
          <p:cNvPr id="6" name="Text 3"/>
          <p:cNvSpPr/>
          <p:nvPr/>
        </p:nvSpPr>
        <p:spPr>
          <a:xfrm>
            <a:off x="571500" y="1866900"/>
            <a:ext cx="390525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设备选型</a:t>
            </a:r>
            <a:endParaRPr lang="en-US" sz="1200" dirty="0"/>
          </a:p>
        </p:txBody>
      </p:sp>
      <p:sp>
        <p:nvSpPr>
          <p:cNvPr id="7" name="Text 4"/>
          <p:cNvSpPr/>
          <p:nvPr/>
        </p:nvSpPr>
        <p:spPr>
          <a:xfrm>
            <a:off x="571500" y="2157413"/>
            <a:ext cx="3905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根据冷库容量与温度需求，精确匹配压缩机、冷凝器等核心部件型号。</a:t>
            </a:r>
            <a:endParaRPr lang="en-US" sz="900" dirty="0"/>
          </a:p>
        </p:txBody>
      </p:sp>
      <p:sp>
        <p:nvSpPr>
          <p:cNvPr id="8" name="Text 5"/>
          <p:cNvSpPr/>
          <p:nvPr/>
        </p:nvSpPr>
        <p:spPr>
          <a:xfrm>
            <a:off x="571500" y="2728913"/>
            <a:ext cx="390525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配件质量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571500" y="3019425"/>
            <a:ext cx="3905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优选高品质阀门、传感器与保温材料，确保系统稳定与节能效果。</a:t>
            </a:r>
            <a:endParaRPr lang="en-US" sz="900" dirty="0"/>
          </a:p>
        </p:txBody>
      </p:sp>
      <p:sp>
        <p:nvSpPr>
          <p:cNvPr id="10" name="Text 7"/>
          <p:cNvSpPr/>
          <p:nvPr/>
        </p:nvSpPr>
        <p:spPr>
          <a:xfrm>
            <a:off x="571500" y="3590925"/>
            <a:ext cx="390525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供应商评估</a:t>
            </a:r>
            <a:endParaRPr lang="en-US" sz="1200" dirty="0"/>
          </a:p>
        </p:txBody>
      </p:sp>
      <p:sp>
        <p:nvSpPr>
          <p:cNvPr id="11" name="Text 8"/>
          <p:cNvSpPr/>
          <p:nvPr/>
        </p:nvSpPr>
        <p:spPr>
          <a:xfrm>
            <a:off x="571500" y="3881438"/>
            <a:ext cx="3905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对比多家供应商，考量价格、交货期与售后服务，做出最优选择。</a:t>
            </a:r>
            <a:endParaRPr lang="en-US" sz="900" dirty="0"/>
          </a:p>
        </p:txBody>
      </p:sp>
      <p:sp>
        <p:nvSpPr>
          <p:cNvPr id="12" name="Text 9"/>
          <p:cNvSpPr/>
          <p:nvPr/>
        </p:nvSpPr>
        <p:spPr>
          <a:xfrm>
            <a:off x="571500" y="4452938"/>
            <a:ext cx="3905250" cy="214312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688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定制需求</a:t>
            </a:r>
            <a:endParaRPr lang="en-US" sz="1200" dirty="0"/>
          </a:p>
        </p:txBody>
      </p:sp>
      <p:sp>
        <p:nvSpPr>
          <p:cNvPr id="13" name="Text 10"/>
          <p:cNvSpPr/>
          <p:nvPr/>
        </p:nvSpPr>
        <p:spPr>
          <a:xfrm>
            <a:off x="571500" y="4743450"/>
            <a:ext cx="3905250" cy="19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 vert="horz"/>
          <a:lstStyle/>
          <a:p>
            <a:pPr algn="l" indent="0" marL="0">
              <a:lnSpc>
                <a:spcPts val="15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Microsoft YaHei" pitchFamily="34" charset="0"/>
                <a:ea typeface="Microsoft YaHei" pitchFamily="34" charset="-122"/>
                <a:cs typeface="Microsoft YaHei" pitchFamily="34" charset="-120"/>
              </a:rPr>
              <a:t>针对特殊存储条件，定制化设计制冷方案，满足特定货物保鲜需求。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18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2024-11-19T00:36:42Z</dcterms:created>
  <dcterms:modified xsi:type="dcterms:W3CDTF">2024-11-19T00:36:42Z</dcterms:modified>
</cp:coreProperties>
</file>